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2C3999C-87A5-448E-9839-47424CDF7CD6}" type="datetimeFigureOut">
              <a:rPr lang="es-ES" smtClean="0"/>
              <a:t>08/10/2011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A1184F-8A76-4F16-97B3-9551124FBCA0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999C-87A5-448E-9839-47424CDF7CD6}" type="datetimeFigureOut">
              <a:rPr lang="es-ES" smtClean="0"/>
              <a:t>08/10/2011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184F-8A76-4F16-97B3-9551124FBCA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2C3999C-87A5-448E-9839-47424CDF7CD6}" type="datetimeFigureOut">
              <a:rPr lang="es-ES" smtClean="0"/>
              <a:t>08/10/2011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A1184F-8A76-4F16-97B3-9551124FBCA0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999C-87A5-448E-9839-47424CDF7CD6}" type="datetimeFigureOut">
              <a:rPr lang="es-ES" smtClean="0"/>
              <a:t>08/10/2011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A1184F-8A76-4F16-97B3-9551124FBCA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999C-87A5-448E-9839-47424CDF7CD6}" type="datetimeFigureOut">
              <a:rPr lang="es-ES" smtClean="0"/>
              <a:t>08/10/2011</a:t>
            </a:fld>
            <a:endParaRPr lang="es-ES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A1184F-8A76-4F16-97B3-9551124FBCA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C3999C-87A5-448E-9839-47424CDF7CD6}" type="datetimeFigureOut">
              <a:rPr lang="es-ES" smtClean="0"/>
              <a:t>08/10/2011</a:t>
            </a:fld>
            <a:endParaRPr lang="es-E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A1184F-8A76-4F16-97B3-9551124FBCA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C3999C-87A5-448E-9839-47424CDF7CD6}" type="datetimeFigureOut">
              <a:rPr lang="es-ES" smtClean="0"/>
              <a:t>08/10/2011</a:t>
            </a:fld>
            <a:endParaRPr lang="es-ES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A1184F-8A76-4F16-97B3-9551124FBCA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999C-87A5-448E-9839-47424CDF7CD6}" type="datetimeFigureOut">
              <a:rPr lang="es-ES" smtClean="0"/>
              <a:t>08/10/2011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A1184F-8A76-4F16-97B3-9551124FBCA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999C-87A5-448E-9839-47424CDF7CD6}" type="datetimeFigureOut">
              <a:rPr lang="es-ES" smtClean="0"/>
              <a:t>08/10/2011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A1184F-8A76-4F16-97B3-9551124FBCA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999C-87A5-448E-9839-47424CDF7CD6}" type="datetimeFigureOut">
              <a:rPr lang="es-ES" smtClean="0"/>
              <a:t>08/10/2011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A1184F-8A76-4F16-97B3-9551124FBCA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2C3999C-87A5-448E-9839-47424CDF7CD6}" type="datetimeFigureOut">
              <a:rPr lang="es-ES" smtClean="0"/>
              <a:t>08/10/2011</a:t>
            </a:fld>
            <a:endParaRPr lang="es-ES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A1184F-8A76-4F16-97B3-9551124FBCA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C3999C-87A5-448E-9839-47424CDF7CD6}" type="datetimeFigureOut">
              <a:rPr lang="es-ES" smtClean="0"/>
              <a:t>08/10/2011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A1184F-8A76-4F16-97B3-9551124FBCA0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s.wikipedia.org/wiki/Violenci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Vid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s.wikipedia.org/wiki/Discriminaci%C3%B3n" TargetMode="External"/><Relationship Id="rId4" Type="http://schemas.openxmlformats.org/officeDocument/2006/relationships/hyperlink" Target="http://es.wikipedia.org/wiki/Dignida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Violencia" TargetMode="External"/><Relationship Id="rId2" Type="http://schemas.openxmlformats.org/officeDocument/2006/relationships/hyperlink" Target="http://es.wikipedia.org/wiki/No_violencia_acti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Recursos_naturale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5852" y="1071546"/>
            <a:ext cx="6477000" cy="785818"/>
          </a:xfrm>
        </p:spPr>
        <p:txBody>
          <a:bodyPr/>
          <a:lstStyle/>
          <a:p>
            <a:r>
              <a:rPr lang="es-ES" dirty="0" smtClean="0"/>
              <a:t>Cultura de la paz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38400" y="6172200"/>
            <a:ext cx="6705600" cy="685800"/>
          </a:xfrm>
        </p:spPr>
        <p:txBody>
          <a:bodyPr/>
          <a:lstStyle/>
          <a:p>
            <a:r>
              <a:rPr lang="es-ES" dirty="0" smtClean="0"/>
              <a:t> </a:t>
            </a:r>
            <a:r>
              <a:rPr lang="es-ES" dirty="0" smtClean="0"/>
              <a:t>EPO11 </a:t>
            </a:r>
            <a:r>
              <a:rPr lang="es-ES" dirty="0" smtClean="0"/>
              <a:t> Angélica García Sánchez  2º1</a:t>
            </a:r>
            <a:endParaRPr lang="es-ES" dirty="0"/>
          </a:p>
        </p:txBody>
      </p:sp>
      <p:pic>
        <p:nvPicPr>
          <p:cNvPr id="1026" name="Picture 2" descr="C:\Documents and Settings\Acer\Configuración local\Archivos temporales de Internet\Content.IE5\HUNRO1ET\MC90043323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31832">
            <a:off x="5645060" y="2235020"/>
            <a:ext cx="2707958" cy="3287117"/>
          </a:xfrm>
          <a:prstGeom prst="rect">
            <a:avLst/>
          </a:prstGeom>
          <a:noFill/>
        </p:spPr>
      </p:pic>
      <p:pic>
        <p:nvPicPr>
          <p:cNvPr id="1032" name="Picture 8" descr="C:\Documents and Settings\Acer\Configuración local\Archivos temporales de Internet\Content.IE5\HUNRO1ET\MP90043064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143116"/>
            <a:ext cx="3143240" cy="2092219"/>
          </a:xfrm>
          <a:prstGeom prst="rect">
            <a:avLst/>
          </a:prstGeom>
          <a:noFill/>
        </p:spPr>
      </p:pic>
      <p:pic>
        <p:nvPicPr>
          <p:cNvPr id="1031" name="Picture 7" descr="C:\Documents and Settings\Acer\Configuración local\Archivos temporales de Internet\Content.IE5\3EZ7BZH1\MP90043738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072">
            <a:off x="374545" y="3214994"/>
            <a:ext cx="3023061" cy="2268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Reinventar la Solidaridad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Contribuir al desarrollo propiciando la participación de las mujeres y los principios democráticos</a:t>
            </a:r>
            <a:endParaRPr lang="es-ES" dirty="0"/>
          </a:p>
        </p:txBody>
      </p:sp>
      <p:pic>
        <p:nvPicPr>
          <p:cNvPr id="7171" name="Picture 3" descr="C:\Documents and Settings\Acer\Configuración local\Archivos temporales de Internet\Content.IE5\GJF7VYJ0\MC90028759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51042">
            <a:off x="3690714" y="2878864"/>
            <a:ext cx="2993598" cy="3768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cer\Configuración local\Archivos temporales de Internet\Content.IE5\GJF7VYJ0\MC90041093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0715">
            <a:off x="5106800" y="4044444"/>
            <a:ext cx="3214612" cy="2388758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714348" y="428605"/>
            <a:ext cx="7858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1" dirty="0" smtClean="0"/>
              <a:t>"</a:t>
            </a:r>
            <a:r>
              <a:rPr lang="es-ES" sz="2400" b="1" dirty="0" smtClean="0"/>
              <a:t>La cultura de la paz comienza cuando se cultiva la memoria y el ejemplo de figuras que representan el cuidado y la vivencia de la dimensión de la generosidad que nos habita, como Gandhi, Mons. </a:t>
            </a:r>
            <a:r>
              <a:rPr lang="es-ES" sz="2400" b="1" dirty="0" err="1" smtClean="0"/>
              <a:t>Helder</a:t>
            </a:r>
            <a:r>
              <a:rPr lang="es-ES" sz="2400" b="1" dirty="0" smtClean="0"/>
              <a:t> Cámara, </a:t>
            </a:r>
            <a:r>
              <a:rPr lang="es-ES" sz="2400" b="1" dirty="0" err="1" smtClean="0"/>
              <a:t>Luther</a:t>
            </a:r>
            <a:r>
              <a:rPr lang="es-ES" sz="2400" b="1" dirty="0" smtClean="0"/>
              <a:t> King y otros. Importa que hagamos las revoluciones moleculares (</a:t>
            </a:r>
            <a:r>
              <a:rPr lang="es-ES" sz="2400" b="1" dirty="0" err="1" smtClean="0"/>
              <a:t>Gatarri</a:t>
            </a:r>
            <a:r>
              <a:rPr lang="es-ES" sz="2400" b="1" dirty="0" smtClean="0"/>
              <a:t>), comenzando por nosotros mismos. Cada uno establece como proyecto personal y colectivo la paz como método y como meta, paz que resulta de los valores de la cooperación, del cuidado, de la compasión y de la </a:t>
            </a:r>
            <a:r>
              <a:rPr lang="es-ES" sz="2400" b="1" dirty="0" err="1" smtClean="0"/>
              <a:t>amorosidad</a:t>
            </a:r>
            <a:r>
              <a:rPr lang="es-ES" sz="2400" b="1" dirty="0" smtClean="0"/>
              <a:t>, vividos cotidianamente."</a:t>
            </a:r>
            <a:endParaRPr lang="es-ES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la cultura de la paz?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b="1" dirty="0" smtClean="0"/>
              <a:t>cultura de la paz</a:t>
            </a:r>
            <a:r>
              <a:rPr lang="es-ES" dirty="0" smtClean="0"/>
              <a:t> consiste en una serie de valores, actitudes y comportamientos que rechazan la </a:t>
            </a:r>
            <a:r>
              <a:rPr lang="es-ES" dirty="0" smtClean="0">
                <a:hlinkClick r:id="rId2" tooltip="Violencia"/>
              </a:rPr>
              <a:t>violencia</a:t>
            </a:r>
            <a:r>
              <a:rPr lang="es-ES" dirty="0" smtClean="0"/>
              <a:t> y previenen los conflictos tratando de atacar sus causas para solucionar los problemas mediante el diálogo y la negociación entre las personas, los grupos y las naciones, teniendo en cuenta un punto muy importante que son los derechos humanos, así mismo respetándolos y teniéndolos en cuenta en esos tratados.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¿Por qué inicio?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La cultura de la paz inicio a causa de la necesidad que el hombre buscaba para ponerle fin a la violencia así como también inculcar una educación sobre la misma incluyendo un lenguaje, costumbres, prácticas, códigos, normas y reglas de la manera de ser, vestimenta, religión, rituales, normas de comportamiento y sistemas de creencias  para obtenerlo.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¿Cuáles son sus ámbitos de acción?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Promover una cultura de paz por medio de la educación</a:t>
            </a:r>
          </a:p>
          <a:p>
            <a:r>
              <a:rPr lang="es-ES" dirty="0" smtClean="0"/>
              <a:t>Promover el desarrollo económico y social sostenible</a:t>
            </a:r>
          </a:p>
          <a:p>
            <a:r>
              <a:rPr lang="es-ES" dirty="0" smtClean="0"/>
              <a:t>Promover el respeto de todos los derechos humanos</a:t>
            </a:r>
          </a:p>
          <a:p>
            <a:r>
              <a:rPr lang="es-ES" dirty="0" smtClean="0"/>
              <a:t>Garantizar la igualdad entre mujeres y hombres</a:t>
            </a:r>
          </a:p>
          <a:p>
            <a:r>
              <a:rPr lang="es-ES" dirty="0" smtClean="0"/>
              <a:t>Promover la participación democrática</a:t>
            </a:r>
          </a:p>
          <a:p>
            <a:r>
              <a:rPr lang="es-ES" dirty="0" smtClean="0"/>
              <a:t>Promover la comprensión, la tolerancia y la solidaridad</a:t>
            </a:r>
          </a:p>
          <a:p>
            <a:r>
              <a:rPr lang="es-ES" dirty="0" smtClean="0"/>
              <a:t>Apoyar la comunicación participativa y la libre circulación de información y conocimientos</a:t>
            </a:r>
          </a:p>
          <a:p>
            <a:r>
              <a:rPr lang="es-ES" dirty="0" smtClean="0"/>
              <a:t>Promover la paz y la seguridad internacionales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cer\Configuración local\Archivos temporales de Internet\Content.IE5\3EZ7BZH1\MP90044904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Amitos de acción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214422"/>
            <a:ext cx="8153400" cy="4881578"/>
          </a:xfrm>
        </p:spPr>
        <p:txBody>
          <a:bodyPr/>
          <a:lstStyle/>
          <a:p>
            <a:pPr>
              <a:buNone/>
            </a:pPr>
            <a:r>
              <a:rPr lang="es-ES" b="1" dirty="0" smtClean="0">
                <a:solidFill>
                  <a:srgbClr val="FFC000"/>
                </a:solidFill>
              </a:rPr>
              <a:t>Respetar todas las vidas</a:t>
            </a:r>
          </a:p>
          <a:p>
            <a:pPr>
              <a:buNone/>
            </a:pPr>
            <a:r>
              <a:rPr lang="es-ES" b="1" dirty="0" smtClean="0">
                <a:solidFill>
                  <a:srgbClr val="FFC000"/>
                </a:solidFill>
              </a:rPr>
              <a:t>Respetar la </a:t>
            </a:r>
            <a:r>
              <a:rPr lang="es-ES" b="1" dirty="0" smtClean="0">
                <a:solidFill>
                  <a:srgbClr val="FFC000"/>
                </a:solidFill>
                <a:hlinkClick r:id="rId3" tooltip="Vida"/>
              </a:rPr>
              <a:t>vida</a:t>
            </a:r>
            <a:r>
              <a:rPr lang="es-ES" b="1" dirty="0" smtClean="0">
                <a:solidFill>
                  <a:srgbClr val="FFC000"/>
                </a:solidFill>
              </a:rPr>
              <a:t> de los demás, la </a:t>
            </a:r>
            <a:r>
              <a:rPr lang="es-ES" b="1" dirty="0" smtClean="0">
                <a:solidFill>
                  <a:srgbClr val="FFC000"/>
                </a:solidFill>
                <a:hlinkClick r:id="rId4" tooltip="Dignidad"/>
              </a:rPr>
              <a:t>dignidad</a:t>
            </a:r>
            <a:r>
              <a:rPr lang="es-ES" b="1" dirty="0" smtClean="0">
                <a:solidFill>
                  <a:srgbClr val="FFC000"/>
                </a:solidFill>
              </a:rPr>
              <a:t> de los demás. No tener prejuicios y acabar con la </a:t>
            </a:r>
            <a:r>
              <a:rPr lang="es-ES" b="1" dirty="0" smtClean="0">
                <a:solidFill>
                  <a:srgbClr val="FFC000"/>
                </a:solidFill>
                <a:hlinkClick r:id="rId5" tooltip="Discriminación"/>
              </a:rPr>
              <a:t>discriminación</a:t>
            </a:r>
            <a:r>
              <a:rPr lang="es-ES" b="1" dirty="0" smtClean="0">
                <a:solidFill>
                  <a:srgbClr val="FFC000"/>
                </a:solidFill>
              </a:rPr>
              <a:t>. Respetar a los no nacidos a los que ya no </a:t>
            </a:r>
            <a:r>
              <a:rPr lang="es-ES" b="1" dirty="0" smtClean="0">
                <a:solidFill>
                  <a:srgbClr val="FFC000"/>
                </a:solidFill>
              </a:rPr>
              <a:t>están </a:t>
            </a:r>
            <a:r>
              <a:rPr lang="es-ES" b="1" dirty="0" smtClean="0">
                <a:solidFill>
                  <a:srgbClr val="FFC000"/>
                </a:solidFill>
              </a:rPr>
              <a:t>en cuerpo pero si en alma</a:t>
            </a:r>
            <a:r>
              <a:rPr lang="es-ES" b="1" dirty="0" smtClean="0">
                <a:solidFill>
                  <a:srgbClr val="FFC000"/>
                </a:solidFill>
              </a:rPr>
              <a:t>. Agradecer </a:t>
            </a:r>
            <a:r>
              <a:rPr lang="es-ES" b="1" dirty="0" smtClean="0">
                <a:solidFill>
                  <a:srgbClr val="FFC000"/>
                </a:solidFill>
              </a:rPr>
              <a:t>a la ONU por promover y crear lo que ahora conocemos como cultura de paz y esforzarnos para que el planeta sea sin violencia!!.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C000"/>
                </a:solidFill>
              </a:rPr>
              <a:t>Rechazar la Violencia</a:t>
            </a:r>
            <a:br>
              <a:rPr lang="es-ES" b="1" dirty="0" smtClean="0">
                <a:solidFill>
                  <a:srgbClr val="FFC000"/>
                </a:solidFill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000"/>
                </a:solidFill>
              </a:rPr>
              <a:t>Practicar </a:t>
            </a:r>
            <a:r>
              <a:rPr lang="es-ES" dirty="0" smtClean="0">
                <a:solidFill>
                  <a:srgbClr val="FFC000"/>
                </a:solidFill>
              </a:rPr>
              <a:t>la </a:t>
            </a:r>
            <a:r>
              <a:rPr lang="es-ES" dirty="0" smtClean="0">
                <a:solidFill>
                  <a:srgbClr val="FFC000"/>
                </a:solidFill>
                <a:hlinkClick r:id="rId2" tooltip="No violencia activa"/>
              </a:rPr>
              <a:t>No violencia activa</a:t>
            </a:r>
            <a:r>
              <a:rPr lang="es-ES" dirty="0" smtClean="0">
                <a:solidFill>
                  <a:srgbClr val="FFC000"/>
                </a:solidFill>
              </a:rPr>
              <a:t> pero si la no frecuente y rechazar a </a:t>
            </a:r>
            <a:r>
              <a:rPr lang="es-ES" dirty="0" err="1" smtClean="0">
                <a:solidFill>
                  <a:srgbClr val="FFC000"/>
                </a:solidFill>
              </a:rPr>
              <a:t>tello</a:t>
            </a:r>
            <a:r>
              <a:rPr lang="es-ES" dirty="0" smtClean="0">
                <a:solidFill>
                  <a:srgbClr val="FFC000"/>
                </a:solidFill>
              </a:rPr>
              <a:t> y la </a:t>
            </a:r>
            <a:r>
              <a:rPr lang="es-ES" dirty="0" smtClean="0">
                <a:solidFill>
                  <a:srgbClr val="FFC000"/>
                </a:solidFill>
                <a:hlinkClick r:id="rId3" tooltip="Violencia"/>
              </a:rPr>
              <a:t>violencia</a:t>
            </a:r>
            <a:r>
              <a:rPr lang="es-ES" dirty="0" smtClean="0">
                <a:solidFill>
                  <a:srgbClr val="FFC000"/>
                </a:solidFill>
              </a:rPr>
              <a:t> física, sexual, psicológica, económica, social y en todos sus aspectos, en particular a los más débiles, como son los niños y adolescentes</a:t>
            </a:r>
          </a:p>
          <a:p>
            <a:endParaRPr lang="es-ES" dirty="0"/>
          </a:p>
        </p:txBody>
      </p:sp>
      <p:pic>
        <p:nvPicPr>
          <p:cNvPr id="3074" name="Picture 2" descr="C:\Documents and Settings\Acer\Configuración local\Archivos temporales de Internet\Content.IE5\SS4FSD6J\MC900432693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71772">
            <a:off x="4786314" y="3857628"/>
            <a:ext cx="2542952" cy="2542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Liberar la Generosidad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Compartir el tiempo y los recursos materiales para terminar con la exclusión, la injusticia y la opresión política y económica</a:t>
            </a:r>
            <a:endParaRPr lang="es-ES" dirty="0"/>
          </a:p>
        </p:txBody>
      </p:sp>
      <p:pic>
        <p:nvPicPr>
          <p:cNvPr id="4098" name="Picture 2" descr="C:\Documents and Settings\Acer\Configuración local\Archivos temporales de Internet\Content.IE5\GJF7VYJ0\MC90038349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2237">
            <a:off x="4017575" y="2981794"/>
            <a:ext cx="2733307" cy="3398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Escuchar para Comprender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Defender la Libertad de Expresión y la "Diversidad Cultural", privilegiar el "diálogo" sin ceder al fanatismo y al rechazo.</a:t>
            </a:r>
            <a:endParaRPr lang="es-ES" dirty="0"/>
          </a:p>
        </p:txBody>
      </p:sp>
      <p:pic>
        <p:nvPicPr>
          <p:cNvPr id="5122" name="Picture 2" descr="C:\Documents and Settings\Acer\Configuración local\Archivos temporales de Internet\Content.IE5\HUNRO1ET\MP90043937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83776">
            <a:off x="4404585" y="2877499"/>
            <a:ext cx="2428496" cy="3627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cer\Configuración local\Archivos temporales de Internet\Content.IE5\HUNRO1ET\MP90042780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"/>
            <a:ext cx="9144000" cy="67437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Preservar el Planeta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Promover un consumo responsable y tener en cuenta la importancia de la vida y el equilibrio de los </a:t>
            </a:r>
            <a:r>
              <a:rPr lang="es-ES" b="1" dirty="0" smtClean="0">
                <a:hlinkClick r:id="rId3" tooltip="Recursos naturales"/>
              </a:rPr>
              <a:t>recursos naturales</a:t>
            </a:r>
            <a:r>
              <a:rPr lang="es-ES" b="1" dirty="0" smtClean="0"/>
              <a:t> </a:t>
            </a:r>
            <a:r>
              <a:rPr lang="es-ES" dirty="0" smtClean="0"/>
              <a:t>del </a:t>
            </a:r>
            <a:r>
              <a:rPr lang="es-ES" dirty="0" smtClean="0"/>
              <a:t>Planeta.</a:t>
            </a: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</TotalTime>
  <Words>548</Words>
  <Application>Microsoft Office PowerPoint</Application>
  <PresentationFormat>Presentación en pantalla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Intermedio</vt:lpstr>
      <vt:lpstr>Cultura de la paz</vt:lpstr>
      <vt:lpstr>¿Qué es la cultura de la paz?</vt:lpstr>
      <vt:lpstr>¿Por qué inicio?</vt:lpstr>
      <vt:lpstr>¿Cuáles son sus ámbitos de acción?</vt:lpstr>
      <vt:lpstr>Amitos de acción</vt:lpstr>
      <vt:lpstr>Rechazar la Violencia </vt:lpstr>
      <vt:lpstr>Liberar la Generosidad</vt:lpstr>
      <vt:lpstr>Escuchar para Comprender</vt:lpstr>
      <vt:lpstr>Preservar el Planeta</vt:lpstr>
      <vt:lpstr>Reinventar la Solidaridad</vt:lpstr>
      <vt:lpstr>Diapositiva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 de la paz</dc:title>
  <dc:creator>Acer</dc:creator>
  <cp:lastModifiedBy>Acer</cp:lastModifiedBy>
  <cp:revision>4</cp:revision>
  <dcterms:created xsi:type="dcterms:W3CDTF">2011-10-08T06:48:38Z</dcterms:created>
  <dcterms:modified xsi:type="dcterms:W3CDTF">2011-10-08T07:19:43Z</dcterms:modified>
</cp:coreProperties>
</file>